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75" r:id="rId7"/>
    <p:sldId id="263" r:id="rId8"/>
    <p:sldId id="264" r:id="rId9"/>
    <p:sldId id="265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>
        <p:scale>
          <a:sx n="75" d="100"/>
          <a:sy n="75" d="100"/>
        </p:scale>
        <p:origin x="-974" y="-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_____Microsoft_Excel10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РИАЦ</c:v>
                </c:pt>
                <c:pt idx="1">
                  <c:v>Эксплуатирующие</c:v>
                </c:pt>
                <c:pt idx="2">
                  <c:v>Регистрации</c:v>
                </c:pt>
                <c:pt idx="3">
                  <c:v>Оказывающие услуги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</c:v>
                </c:pt>
                <c:pt idx="1">
                  <c:v>216</c:v>
                </c:pt>
                <c:pt idx="2">
                  <c:v>394</c:v>
                </c:pt>
                <c:pt idx="3">
                  <c:v>151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E9-4DCF-884B-4346839990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69627030316863"/>
          <c:y val="8.3797355519239336E-2"/>
          <c:w val="0.20935939292766639"/>
          <c:h val="0.530941839817192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КОЛИЧЕСТВО ОТКАЗОВ </a:t>
            </a:r>
            <a:r>
              <a:rPr lang="ru-RU" sz="1200" b="1" dirty="0" smtClean="0">
                <a:effectLst/>
              </a:rPr>
              <a:t>3 </a:t>
            </a:r>
            <a:r>
              <a:rPr lang="ru-RU" sz="1200" b="1" dirty="0">
                <a:effectLst/>
              </a:rPr>
              <a:t>кв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00-46A9-82A1-34CDEDF82DD7}"/>
                </c:ext>
              </c:extLst>
            </c:dLbl>
            <c:dLbl>
              <c:idx val="1"/>
              <c:layout>
                <c:manualLayout>
                  <c:x val="3.3333327865267735E-2"/>
                  <c:y val="-9.4274297802326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B00-46A9-82A1-34CDEDF82D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</c:v>
                </c:pt>
                <c:pt idx="1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B00-46A9-82A1-34CDEDF82D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844288"/>
        <c:axId val="168163520"/>
        <c:axId val="0"/>
      </c:bar3DChart>
      <c:catAx>
        <c:axId val="12084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163520"/>
        <c:crosses val="autoZero"/>
        <c:auto val="1"/>
        <c:lblAlgn val="ctr"/>
        <c:lblOffset val="100"/>
        <c:noMultiLvlLbl val="0"/>
      </c:catAx>
      <c:valAx>
        <c:axId val="16816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4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КОЛИЧЕСТВО ПРОВЕДЕННЫХ ПРОВЕРОК (ИНСПЕКЦИЙ)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29F-4ED2-9EEA-51F0D0510C46}"/>
                </c:ext>
              </c:extLst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9F-4ED2-9EEA-51F0D0510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9F-4ED2-9EEA-51F0D0510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829440"/>
        <c:axId val="119893952"/>
        <c:axId val="0"/>
      </c:bar3DChart>
      <c:catAx>
        <c:axId val="12082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9893952"/>
        <c:crosses val="autoZero"/>
        <c:auto val="1"/>
        <c:lblAlgn val="ctr"/>
        <c:lblOffset val="100"/>
        <c:noMultiLvlLbl val="0"/>
      </c:catAx>
      <c:valAx>
        <c:axId val="11989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2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dirty="0">
                <a:effectLst/>
              </a:rPr>
              <a:t>КОЛИЧЕСТВО ПРОВЕДЕННЫХ ВНЕПЛАНОВЫХ ПРОВЕРОК</a:t>
            </a:r>
            <a:endParaRPr lang="ru-RU" sz="1600" dirty="0">
              <a:effectLst/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dirty="0">
                <a:effectLst/>
              </a:rPr>
              <a:t>(ИНСПЕКЦИЙ)</a:t>
            </a:r>
            <a:endParaRPr lang="ru-RU" sz="16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99-4327-92B3-2C3D30D07492}"/>
                </c:ext>
              </c:extLst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99-4327-92B3-2C3D30D07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F99-4327-92B3-2C3D30D07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9750400"/>
        <c:axId val="159306240"/>
        <c:axId val="0"/>
      </c:bar3DChart>
      <c:catAx>
        <c:axId val="13975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9306240"/>
        <c:crosses val="autoZero"/>
        <c:auto val="1"/>
        <c:lblAlgn val="ctr"/>
        <c:lblOffset val="100"/>
        <c:noMultiLvlLbl val="0"/>
      </c:catAx>
      <c:valAx>
        <c:axId val="15930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975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КОЛИЧЕСТВО ПРОВЕДЕННЫХ ПЛАНОВЫХ ПРОВЕРОК  </a:t>
            </a:r>
            <a:endParaRPr lang="ru-RU" sz="1200" dirty="0">
              <a:effectLst/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И ПРОВЕРОК ПГН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9692759135951304E-2"/>
          <c:y val="0.15666660872688928"/>
          <c:w val="0.9173905704380857"/>
          <c:h val="0.758781178842710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29F-4ED2-9EEA-51F0D0510C46}"/>
                </c:ext>
              </c:extLst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9F-4ED2-9EEA-51F0D0510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29</c:v>
                </c:pt>
                <c:pt idx="1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9F-4ED2-9EEA-51F0D0510C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083337776138087E-2"/>
                  <c:y val="-2.3546725533480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</a:t>
                    </a:r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583339826663358E-2"/>
                  <c:y val="-2.060338484179543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</a:t>
                    </a:r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ED1-46EE-AEC7-7B2118122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828928"/>
        <c:axId val="170088640"/>
        <c:axId val="0"/>
      </c:bar3DChart>
      <c:catAx>
        <c:axId val="12082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0088640"/>
        <c:crosses val="autoZero"/>
        <c:auto val="1"/>
        <c:lblAlgn val="ctr"/>
        <c:lblOffset val="100"/>
        <c:noMultiLvlLbl val="0"/>
      </c:catAx>
      <c:valAx>
        <c:axId val="17008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2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ВЫДАНО ПРЕДПИСАНИЙ</a:t>
            </a:r>
            <a:endParaRPr lang="ru-RU" sz="1200" dirty="0">
              <a:effectLst/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(ПУНКТОВ ПРЕДПИСАНИЙ)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83333675087545E-2"/>
                  <c:y val="-2.943340009539202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17 (50)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6250009227363722E-2"/>
                  <c:y val="-4.120676013354884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 (20)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</c:v>
                </c:pt>
                <c:pt idx="1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F99-4327-92B3-2C3D30D07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414912"/>
        <c:axId val="201574656"/>
        <c:axId val="0"/>
      </c:bar3DChart>
      <c:catAx>
        <c:axId val="14141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1574656"/>
        <c:crosses val="autoZero"/>
        <c:auto val="1"/>
        <c:lblAlgn val="ctr"/>
        <c:lblOffset val="100"/>
        <c:noMultiLvlLbl val="0"/>
      </c:catAx>
      <c:valAx>
        <c:axId val="201574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414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ВОЗБУЖДЕНО ДЕЛ </a:t>
            </a:r>
            <a:br>
              <a:rPr lang="ru-RU" sz="1200" b="1" dirty="0">
                <a:effectLst/>
              </a:rPr>
            </a:br>
            <a:r>
              <a:rPr lang="ru-RU" sz="1200" b="1" dirty="0">
                <a:effectLst/>
              </a:rPr>
              <a:t>ОБ АДМИНИСТРАТИВНЫХ ПРАВОНАРУШЕНИЯХ </a:t>
            </a:r>
            <a:r>
              <a:rPr lang="ru-RU" sz="1200" b="1" dirty="0" smtClean="0">
                <a:effectLst/>
              </a:rPr>
              <a:t>3кв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29F-4ED2-9EEA-51F0D0510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9F-4ED2-9EEA-51F0D0510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829952"/>
        <c:axId val="141621440"/>
        <c:axId val="0"/>
      </c:bar3DChart>
      <c:catAx>
        <c:axId val="12082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621440"/>
        <c:crosses val="autoZero"/>
        <c:auto val="1"/>
        <c:lblAlgn val="ctr"/>
        <c:lblOffset val="100"/>
        <c:noMultiLvlLbl val="0"/>
      </c:catAx>
      <c:valAx>
        <c:axId val="141621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2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ОБЩАЯ СУММА  ШТРАФОВ ПО АДМИНИСТРАТИВНЫМ ПРАВОНАРУШЕНИЯМ (ТЫС.РУБ.) </a:t>
            </a:r>
            <a:r>
              <a:rPr lang="ru-RU" sz="1200" b="1" dirty="0" smtClean="0">
                <a:effectLst/>
              </a:rPr>
              <a:t>3кв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166671451225631E-2"/>
                  <c:y val="-4.1041172654945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99-4327-92B3-2C3D30D07492}"/>
                </c:ext>
              </c:extLst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99-4327-92B3-2C3D30D07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250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F99-4327-92B3-2C3D30D07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515776"/>
        <c:axId val="119897408"/>
        <c:axId val="0"/>
      </c:bar3DChart>
      <c:catAx>
        <c:axId val="14151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9897408"/>
        <c:crosses val="autoZero"/>
        <c:auto val="1"/>
        <c:lblAlgn val="ctr"/>
        <c:lblOffset val="100"/>
        <c:noMultiLvlLbl val="0"/>
      </c:catAx>
      <c:valAx>
        <c:axId val="11989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51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КОЛИЧЕСТВО ВЫДАННЫХ РАЗРЕШЕНИЙ </a:t>
            </a:r>
            <a:r>
              <a:rPr lang="ru-RU" sz="1200" b="1" dirty="0" smtClean="0">
                <a:effectLst/>
              </a:rPr>
              <a:t>3 </a:t>
            </a:r>
            <a:r>
              <a:rPr lang="ru-RU" sz="1200" b="1" dirty="0">
                <a:effectLst/>
              </a:rPr>
              <a:t>кв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29F-4ED2-9EEA-51F0D0510C46}"/>
                </c:ext>
              </c:extLst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9F-4ED2-9EEA-51F0D0510C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180</c:v>
                </c:pt>
                <c:pt idx="1">
                  <c:v>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9F-4ED2-9EEA-51F0D0510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830464"/>
        <c:axId val="201569344"/>
        <c:axId val="0"/>
      </c:bar3DChart>
      <c:catAx>
        <c:axId val="12083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1569344"/>
        <c:crosses val="autoZero"/>
        <c:auto val="1"/>
        <c:lblAlgn val="ctr"/>
        <c:lblOffset val="100"/>
        <c:noMultiLvlLbl val="0"/>
      </c:catAx>
      <c:valAx>
        <c:axId val="201569344"/>
        <c:scaling>
          <c:orientation val="minMax"/>
          <c:min val="17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3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b="1" dirty="0">
                <a:effectLst/>
              </a:rPr>
              <a:t>КОЛИЧЕСТВО ПОДАННЫХ ЗАЯВЛЕНИЙ </a:t>
            </a:r>
            <a:r>
              <a:rPr lang="ru-RU" sz="1200" b="1" dirty="0" smtClean="0">
                <a:effectLst/>
              </a:rPr>
              <a:t>3 </a:t>
            </a:r>
            <a:r>
              <a:rPr lang="ru-RU" sz="1200" b="1" dirty="0">
                <a:effectLst/>
              </a:rPr>
              <a:t>кв</a:t>
            </a:r>
            <a:endParaRPr lang="ru-RU" sz="12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416672476488269E-2"/>
                  <c:y val="-5.367231638418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99-4327-92B3-2C3D30D07492}"/>
                </c:ext>
              </c:extLst>
            </c:dLbl>
            <c:dLbl>
              <c:idx val="1"/>
              <c:layout>
                <c:manualLayout>
                  <c:x val="3.3333338801400644E-2"/>
                  <c:y val="-3.954802259887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99-4327-92B3-2C3D30D07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209</c:v>
                </c:pt>
                <c:pt idx="1">
                  <c:v>250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F99-4327-92B3-2C3D30D07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947392"/>
        <c:axId val="141620288"/>
        <c:axId val="0"/>
      </c:bar3DChart>
      <c:catAx>
        <c:axId val="14194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620288"/>
        <c:crosses val="autoZero"/>
        <c:auto val="1"/>
        <c:lblAlgn val="ctr"/>
        <c:lblOffset val="100"/>
        <c:noMultiLvlLbl val="0"/>
      </c:catAx>
      <c:valAx>
        <c:axId val="14162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1947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951650-6FC3-41E3-A733-4E96D8320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4527472-5D7A-4D38-BF25-71FBE1832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90FBEBB-6A5F-4D12-AE34-4998C6A3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D4DD81-A8AC-41B0-8D82-1A4F6DCD8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F774872-C6B0-42FE-A10C-9B9DD954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77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057F91-F847-46F7-AFCB-FB3915652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8AA5ECE-D958-4258-8F75-4EC8C4D4C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9610BAD-189D-4070-8166-FBC9AD11E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4CEA49A-790F-45EA-9BB0-8B1D0C3C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151AB4-CDA8-4C39-8C09-D63C8C870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36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A591A39-F505-4F81-8EED-5B85E4617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EA78553-192B-43AD-B453-03951C360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4E070B6-16C8-42D4-BD0B-F2536C351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1BFF551-9F5D-481A-9D0C-BF450A8DD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72C8C02-3F96-4EEF-9ABF-1CD986C1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BB7F56-DA49-4CB3-900C-FC73F82C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B6120A-65A2-45FF-ADBE-DD20E652B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3F508AE-64BD-45C3-ADDA-4B2362182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D41AE23-F53A-4753-B3F3-4C7FA312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E0BC80B-37C4-44B8-9EC3-57B8CFAB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0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A568A9-E512-4E51-B3E8-A309E7232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C8D92B5-1A0E-4867-80E9-08FE5BC12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385F90E-5BA3-4058-A595-0F4DE2688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1D30881-F981-4CAC-BD2A-B7FB5323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D6747A-3E31-4607-A1C8-42B72403F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37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7B805E-F57E-4614-9829-C15930F4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D5060E-FD01-4D0E-8BD4-30789AB3A2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A16977D-959C-4692-B6E3-404D62E6E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1FDC5FD-208B-47E8-8B5E-D143CAC0B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CC65C58-13BD-4105-9977-687FBE7B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C51583C-4003-4EE9-8799-FB16547B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7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20CBC6-65CB-4FB4-8E37-C6EDCB49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C0147D5-AA72-43B5-A66C-60257C4BA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5466E9B-4FA9-4E63-98C1-DD34B7147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DE91017-683C-4285-919A-A697E29356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A35DD1-4825-4943-BFC3-E3F503309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D46C765-C703-4CFE-9685-838FC5AA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FED632A-C48A-4D17-88EF-326AF7257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C23F406-718D-4999-A13D-BF3121485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53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37A6F0-E8FE-4AB5-B1D8-955047E00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EE92BF7-46AA-4AB0-991B-11D573A0F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470F316-148F-4804-8AC4-F77F3A641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A6B5088-12A8-4527-A12E-4A1C70708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3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825BEDB-2AA0-4E34-8287-34987E7C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FB75371-93CD-4983-9297-9DEC0DE0F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571E05C-93F1-4123-A4AC-FAEC06297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395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B0D635-BA60-435D-91BB-7BD0777FA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826C17-53FC-4439-A60A-9E194E2C2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CE5585B-F9D3-45E4-A3CA-98E02619D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07F9D7D-08DA-4E72-AAD5-4C0468D75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8085D58-B78F-4BDE-ABF0-98064B606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2F7B783-5F71-4E9F-ADD1-E456C8F9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12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465AA6-7CF8-41C6-A947-7BF41C74B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368242B-D1B6-49CA-AE38-2A2BB2630E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2C4F554-8782-49CE-A075-706459B2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31C84A6-AF06-480E-954C-10BF19B80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8D06F11-A3D3-41D8-AB11-C11593714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B29DF43-48ED-439F-B59D-87BCD041E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20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40A60C-E180-4615-A37C-002D59C1D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76EDA58-DA88-4779-B989-6D79045C4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C5E2D3E-8D80-4A2C-8A63-F1E3BA174D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9CA9F-920B-4A8C-A91D-220866C6804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DA1AE60-8F76-4D2E-962A-5A26858D1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9459694-6AAE-480A-AEA6-49F7EC255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741BE-FB5F-4E31-9B94-E2C36A04A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1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D87507-0BB1-4E9D-BC6A-2036874FC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2476500"/>
            <a:ext cx="11315700" cy="9525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ОТДЕЛ НАДЗОРНОЙ И РАЗРЕШИТЕЛЬНОЙ ДЕЯТЕЛЬНОСТИ ПО РАДИАЦИОННОЙ БЕЗОПАСНОСТИ </a:t>
            </a:r>
            <a:endParaRPr lang="ru-RU" sz="7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1A9BF34-157A-4D2C-812E-CA1F5CED17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Логунов Алексей Владимирович,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ачальника отдела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надзорной и разрешительной деятельности по радиационной безопасности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92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4D608D1D-D097-4275-8BFB-F9D19840A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40376"/>
            <a:ext cx="10515600" cy="106045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Врио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 отдела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Логунов Алексей Владимирович доклад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закончил. 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ABBAFBB4-AEE3-4934-942D-989E21AC6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287" y="1443037"/>
            <a:ext cx="3781425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73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4D608D1D-D097-4275-8BFB-F9D19840A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1830707"/>
            <a:ext cx="10515600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 № 1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тдел надзорной и разрешительной деятельности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существляет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полномочия в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25 субъектах Российской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Федерации, путем организации и проведения контрольно-надзорных мероприятий в отношении объектов использования атомной энергии и </a:t>
            </a: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методического сопровождения 7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межрегиональных отделов инспекций по радиационной </a:t>
            </a: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безопасности.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20000"/>
              </a:lnSpc>
              <a:buAutoNum type="arabicPeriod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149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4D608D1D-D097-4275-8BFB-F9D19840A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 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20000"/>
              </a:lnSpc>
              <a:buNone/>
            </a:pPr>
            <a:r>
              <a:rPr lang="ru-RU" b="1" dirty="0" smtClean="0">
                <a:ea typeface="Calibri"/>
                <a:cs typeface="Times New Roman"/>
              </a:rPr>
              <a:t>Контрольно-надзорные </a:t>
            </a:r>
            <a:r>
              <a:rPr lang="ru-RU" b="1" dirty="0">
                <a:ea typeface="Calibri"/>
                <a:cs typeface="Times New Roman"/>
              </a:rPr>
              <a:t>мероприятия </a:t>
            </a:r>
            <a:r>
              <a:rPr lang="ru-RU" b="1" dirty="0" smtClean="0">
                <a:ea typeface="Calibri"/>
                <a:cs typeface="Times New Roman"/>
              </a:rPr>
              <a:t>за: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Соблюдением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 и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правил,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действия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лицензий/разрешений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деятельность </a:t>
            </a:r>
            <a:b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в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использования атомной энергии </a:t>
            </a:r>
          </a:p>
          <a:p>
            <a:pPr lvl="0" algn="just">
              <a:lnSpc>
                <a:spcPct val="120000"/>
              </a:lnSpc>
              <a:buFontTx/>
              <a:buChar char="-"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Радиационной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технической безопасностью на объектах использования атомной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Физической защитой РИ, ПX PB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хранилищ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PAO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lnSpc>
                <a:spcPct val="120000"/>
              </a:lnSpc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Состоянием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антитеррористической защищенности РИ, ПХ PB и PAO (в части выполнения обязательных требований к их физической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защите)</a:t>
            </a:r>
          </a:p>
          <a:p>
            <a:pPr lvl="0" algn="just">
              <a:lnSpc>
                <a:spcPct val="12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Соблюдением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пределах компетенции Управления требований законодательства Российской Федерации в области обращения с PAO </a:t>
            </a: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094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E292AA49-3F14-4C53-82A7-E3CC56EC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023" y="138768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надзором находятся: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778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F0F373A4-494C-4683-88E0-9895E155F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434814"/>
              </p:ext>
            </p:extLst>
          </p:nvPr>
        </p:nvGraphicFramePr>
        <p:xfrm>
          <a:off x="581025" y="2295525"/>
          <a:ext cx="11182350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061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E292AA49-3F14-4C53-82A7-E3CC56EC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49" y="1641237"/>
            <a:ext cx="11391900" cy="109140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</a:rPr>
              <a:t>Анализ надзорной деятельности отдела НРД РБ   Центрального МТУ по надзору за ЯРБ Ростехнадзора </a:t>
            </a:r>
            <a:br>
              <a:rPr lang="ru-RU" sz="1800" b="1" dirty="0">
                <a:effectLst/>
                <a:latin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</a:rPr>
              <a:t>за </a:t>
            </a:r>
            <a:r>
              <a:rPr lang="ru-RU" sz="1800" b="1" dirty="0" smtClean="0">
                <a:effectLst/>
                <a:latin typeface="Times New Roman" panose="02020603050405020304" pitchFamily="18" charset="0"/>
              </a:rPr>
              <a:t>3 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квартал 2024 </a:t>
            </a:r>
            <a:r>
              <a:rPr lang="ru-RU" sz="1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и </a:t>
            </a:r>
            <a:r>
              <a:rPr lang="ru-RU" sz="1800" b="1" dirty="0" smtClean="0">
                <a:effectLst/>
                <a:latin typeface="Times New Roman" panose="02020603050405020304" pitchFamily="18" charset="0"/>
              </a:rPr>
              <a:t>3 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квартал </a:t>
            </a:r>
            <a:r>
              <a:rPr lang="ru-RU" sz="1800" b="1" dirty="0" smtClean="0">
                <a:effectLst/>
                <a:latin typeface="Times New Roman" panose="02020603050405020304" pitchFamily="18" charset="0"/>
              </a:rPr>
              <a:t>2025.</a:t>
            </a:r>
            <a:endParaRPr lang="ru-RU" sz="1400" dirty="0">
              <a:effectLst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40AA87FA-13A1-4D4D-8FEF-31FC4E8ABA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428155"/>
              </p:ext>
            </p:extLst>
          </p:nvPr>
        </p:nvGraphicFramePr>
        <p:xfrm>
          <a:off x="172720" y="2600960"/>
          <a:ext cx="11826240" cy="4145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945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Объект 5">
            <a:extLst>
              <a:ext uri="{FF2B5EF4-FFF2-40B4-BE49-F238E27FC236}">
                <a16:creationId xmlns:a16="http://schemas.microsoft.com/office/drawing/2014/main" xmlns="" id="{CC49EFA4-9F7A-4C65-AAEA-C5353A44B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272455"/>
              </p:ext>
            </p:extLst>
          </p:nvPr>
        </p:nvGraphicFramePr>
        <p:xfrm>
          <a:off x="1493520" y="1830706"/>
          <a:ext cx="9387840" cy="5027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0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40AA87FA-13A1-4D4D-8FEF-31FC4E8ABA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910246"/>
              </p:ext>
            </p:extLst>
          </p:nvPr>
        </p:nvGraphicFramePr>
        <p:xfrm>
          <a:off x="0" y="1830708"/>
          <a:ext cx="6095999" cy="5027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Объект 5">
            <a:extLst>
              <a:ext uri="{FF2B5EF4-FFF2-40B4-BE49-F238E27FC236}">
                <a16:creationId xmlns:a16="http://schemas.microsoft.com/office/drawing/2014/main" xmlns="" id="{CC49EFA4-9F7A-4C65-AAEA-C5353A44B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5812593"/>
              </p:ext>
            </p:extLst>
          </p:nvPr>
        </p:nvGraphicFramePr>
        <p:xfrm>
          <a:off x="6096000" y="1830707"/>
          <a:ext cx="6095999" cy="5122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0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40AA87FA-13A1-4D4D-8FEF-31FC4E8ABA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630665"/>
              </p:ext>
            </p:extLst>
          </p:nvPr>
        </p:nvGraphicFramePr>
        <p:xfrm>
          <a:off x="0" y="1830708"/>
          <a:ext cx="6095999" cy="5027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Объект 5">
            <a:extLst>
              <a:ext uri="{FF2B5EF4-FFF2-40B4-BE49-F238E27FC236}">
                <a16:creationId xmlns:a16="http://schemas.microsoft.com/office/drawing/2014/main" xmlns="" id="{CC49EFA4-9F7A-4C65-AAEA-C5353A44B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494498"/>
              </p:ext>
            </p:extLst>
          </p:nvPr>
        </p:nvGraphicFramePr>
        <p:xfrm>
          <a:off x="6095999" y="1830707"/>
          <a:ext cx="6095999" cy="5027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15381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6A1F3CF-9332-4DCF-9926-7319678E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3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40AA87FA-13A1-4D4D-8FEF-31FC4E8ABA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736609"/>
              </p:ext>
            </p:extLst>
          </p:nvPr>
        </p:nvGraphicFramePr>
        <p:xfrm>
          <a:off x="0" y="1830708"/>
          <a:ext cx="6095999" cy="5027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Объект 5">
            <a:extLst>
              <a:ext uri="{FF2B5EF4-FFF2-40B4-BE49-F238E27FC236}">
                <a16:creationId xmlns:a16="http://schemas.microsoft.com/office/drawing/2014/main" xmlns="" id="{CC49EFA4-9F7A-4C65-AAEA-C5353A44B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0513377"/>
              </p:ext>
            </p:extLst>
          </p:nvPr>
        </p:nvGraphicFramePr>
        <p:xfrm>
          <a:off x="6095999" y="1830707"/>
          <a:ext cx="6096001" cy="255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Объект 5">
            <a:extLst>
              <a:ext uri="{FF2B5EF4-FFF2-40B4-BE49-F238E27FC236}">
                <a16:creationId xmlns:a16="http://schemas.microsoft.com/office/drawing/2014/main" xmlns="" id="{CD65EF80-7F8F-4C4E-B6BE-34CCD1A4AF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378907"/>
              </p:ext>
            </p:extLst>
          </p:nvPr>
        </p:nvGraphicFramePr>
        <p:xfrm>
          <a:off x="6095997" y="4305300"/>
          <a:ext cx="6096001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23926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4210</TotalTime>
  <Words>145</Words>
  <Application>Microsoft Office PowerPoint</Application>
  <PresentationFormat>Произвольный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ОТДЕЛ НАДЗОРНОЙ И РАЗРЕШИТЕЛЬНОЙ ДЕЯТЕЛЬНОСТИ ПО РАДИАЦИОННОЙ БЕЗОПАСНОСТИ </vt:lpstr>
      <vt:lpstr>Презентация PowerPoint</vt:lpstr>
      <vt:lpstr>Презентация PowerPoint</vt:lpstr>
      <vt:lpstr>Под надзором находятся: 778 организаций</vt:lpstr>
      <vt:lpstr>Анализ надзорной деятельности отдела НРД РБ   Центрального МТУ по надзору за ЯРБ Ростехнадзора  за 3 квартал 2024  и 3 квартал 2025.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ОТДЕЛ НАДЗОРНОЙ И РАЗРЕШИТЕЛЬНОЙ ДЕЯТЕЛЬНОСТИ ПО РАДИАЦИОННОЙ БЕЗОПАСНОСТИ</dc:title>
  <dc:creator>JINBOSS</dc:creator>
  <cp:lastModifiedBy>CMTU</cp:lastModifiedBy>
  <cp:revision>29</cp:revision>
  <dcterms:created xsi:type="dcterms:W3CDTF">2025-08-25T21:30:15Z</dcterms:created>
  <dcterms:modified xsi:type="dcterms:W3CDTF">2025-12-22T05:55:17Z</dcterms:modified>
</cp:coreProperties>
</file>